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1" r:id="rId18"/>
  </p:sldIdLst>
  <p:sldSz cx="16273463" cy="1015365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98">
          <p15:clr>
            <a:srgbClr val="000000"/>
          </p15:clr>
        </p15:guide>
        <p15:guide id="2" pos="512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02" y="-108"/>
      </p:cViewPr>
      <p:guideLst>
        <p:guide orient="horz" pos="3198"/>
        <p:guide pos="51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193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7624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888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58481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8064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8064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0895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1247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971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9034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9208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465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9852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836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2695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9857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811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85800"/>
            <a:ext cx="5492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669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220510" y="3154213"/>
            <a:ext cx="13832444" cy="217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441020" y="5753735"/>
            <a:ext cx="11391424" cy="259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R="0" lvl="0" algn="ctr" rtl="0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13673" y="2369186"/>
            <a:ext cx="7187446" cy="670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8272344" y="2369186"/>
            <a:ext cx="7187446" cy="670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85491" y="6524661"/>
            <a:ext cx="13832444" cy="201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285491" y="4303551"/>
            <a:ext cx="13832444" cy="22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b" anchorCtr="0"/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14387" y="2368550"/>
            <a:ext cx="14644687" cy="67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6515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9297272" y="2907606"/>
            <a:ext cx="8663508" cy="366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838601" y="-618311"/>
            <a:ext cx="8663508" cy="107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6515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4786312" y="-1603375"/>
            <a:ext cx="6700837" cy="146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6515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89713" y="7107555"/>
            <a:ext cx="9764078" cy="83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3189713" y="907247"/>
            <a:ext cx="9764078" cy="609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R="0" lvl="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89713" y="7946642"/>
            <a:ext cx="9764078" cy="119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13674" y="404265"/>
            <a:ext cx="5353857" cy="17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362472" y="404266"/>
            <a:ext cx="9097318" cy="866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6515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13674" y="2124746"/>
            <a:ext cx="5353857" cy="694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2286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13673" y="2272820"/>
            <a:ext cx="7190272" cy="94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13673" y="3220023"/>
            <a:ext cx="7190272" cy="58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8266694" y="2272820"/>
            <a:ext cx="7193097" cy="94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8266694" y="3220023"/>
            <a:ext cx="7193097" cy="58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387" y="406400"/>
            <a:ext cx="14644687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387" y="2368550"/>
            <a:ext cx="14644687" cy="670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/>
          <a:lstStyle>
            <a:lvl1pPr marL="457200" marR="0" lvl="0" indent="-565150" algn="l" rtl="0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14387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5559425" y="9410700"/>
            <a:ext cx="51546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1663362" y="9410700"/>
            <a:ext cx="3795712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437" y="-53975"/>
            <a:ext cx="16344900" cy="102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655762" y="2076450"/>
            <a:ext cx="13033374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ahoma"/>
              <a:buNone/>
            </a:pPr>
            <a:r>
              <a:rPr lang="en-US" sz="7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GESTÃO DA QUALIDADE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Aline </a:t>
            </a:r>
            <a:r>
              <a:rPr lang="en-US" sz="44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Morais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da Rosa</a:t>
            </a:r>
            <a:endParaRPr sz="4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Bióloga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Gestão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Controle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Hemocomponentes do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Serviço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Hemoterapia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do Hospital de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Clínicas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Porto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Alegre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Abril/2019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DOCUMENTOS 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1415925" y="2555875"/>
            <a:ext cx="13417800" cy="57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Definir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missão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política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atribuições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responsabilidades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técnicas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administrativas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envolvidos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POP’s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Objetivo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Executores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Material,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Atividades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Bibliografia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Quem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elaborou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Data;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Disponíveis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todo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pessoal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envolvido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Revisados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anualmente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Responsável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data;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503237" y="36512"/>
            <a:ext cx="12817474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QUALIFICAÇÃO, CAPACITAÇÃO E TREINAMENTO 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1989964" y="3824480"/>
            <a:ext cx="11825219" cy="291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Qualificação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capacitação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equipe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Atender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exigências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legais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para o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desempenho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atividades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Treinamento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capacitação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profissionais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continuada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Boas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práticas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laboratoriais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Biossegurança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DE EQUIPAMENTOS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1368646" y="2583587"/>
            <a:ext cx="13896976" cy="575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mestre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todo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parque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tecnológico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única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equipamento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Manutenção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Preventiva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Calibrações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Manutenção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Corretiva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nova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calibração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Qualificação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Instalação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Operação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Desempenho</a:t>
            </a:r>
            <a:endParaRPr dirty="0" smtClean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Alarmes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das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câmaras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refrigeração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devem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testados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meses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indent="-457200">
              <a:buClr>
                <a:schemeClr val="dk1"/>
              </a:buClr>
              <a:buSzPts val="2800"/>
            </a:pPr>
            <a:r>
              <a:rPr lang="pt-BR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  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Plano de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contingência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2800" dirty="0" smtClean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DE EQUIPAMENTOS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671" y="2011680"/>
            <a:ext cx="13911659" cy="70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540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VALIDAÇÃO DOS PROCESSOS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936625" y="2555875"/>
            <a:ext cx="717370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relatório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processos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Ex: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Centrifugação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amostras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testes,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scongelamento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plasma, etc.</a:t>
            </a: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199" y="2078542"/>
            <a:ext cx="5300766" cy="7860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INSUMOS CRÍTICOS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539060" y="1504427"/>
            <a:ext cx="13896900" cy="55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planilha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insumos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críticos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Conjuntos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diagnostico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imunohematologia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Filtros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Leucorreducao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Equipos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transfusao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Bolsas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Segregar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insumo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crítico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ate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inspeção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liberação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Disponibilidade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onforme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validade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Garantir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rastreabilidade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quebra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defeito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652" y="6082749"/>
            <a:ext cx="10609779" cy="37800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107950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DOCUMENTOS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936625" y="2555874"/>
            <a:ext cx="13896976" cy="49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Políticas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assegurem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produtos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serviços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atividades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conformidades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preventivas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corretivas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conformidade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insumos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Farmacovigilância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Qualificação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fornecedores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Tratamento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reclamações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usuários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-"/>
            </a:pP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Definição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Indicadores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8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1275" y="6838122"/>
            <a:ext cx="4434674" cy="295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273462" cy="101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920874" y="2397953"/>
            <a:ext cx="12431713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Você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sentiria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seguro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receber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um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hemocomponente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armazenado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testado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imunohematologicamente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infundido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sua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agência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transfusional</a:t>
            </a:r>
            <a:r>
              <a:rPr lang="en-US" sz="4000" b="1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???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endParaRPr lang="en-US" sz="40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endParaRPr lang="en-US" sz="4000" b="1" i="0" u="none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endParaRPr lang="en-US" sz="40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endParaRPr lang="en-US" sz="4000" b="1" i="0" u="none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Obrigada</a:t>
            </a:r>
            <a:r>
              <a:rPr lang="en-US" sz="40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alinerosa@hcpa.edu.br</a:t>
            </a:r>
            <a:endParaRPr lang="en-US" sz="4000" b="1" i="0" u="none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EVOLUÇÃO DA HEMOTERAPIA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936625" y="3205162"/>
            <a:ext cx="13896976" cy="38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 i="0" u="none" strike="noStrike" cap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Descrição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grupos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sanguineos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Desenvolvimento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soluções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anticoagulantes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Melhoramento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técnicas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conservação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armazenamento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sangue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sistemas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International Organization for Standardization – ISO;</a:t>
            </a:r>
            <a:endParaRPr dirty="0"/>
          </a:p>
          <a:p>
            <a:pPr lvl="1" indent="-177800"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Acreditação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GESTÃO DA QUALIDADE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943599" y="6162261"/>
            <a:ext cx="894523" cy="385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396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OBRIGATORIEDADE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-25811" y="2236787"/>
            <a:ext cx="15451341" cy="110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numCol="2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RESOLUÇÃO - RDC N° 34, DE 11 DE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JUNHO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2014</a:t>
            </a:r>
            <a:endParaRPr dirty="0"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PORTARIA DE CONSOLIDAÇÃO N° 5, DE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28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SETEMBRO DE 2017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037" y="3667125"/>
            <a:ext cx="7948612" cy="637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262" y="3667125"/>
            <a:ext cx="7065962" cy="63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CONCEIOS E OBJETIVOS </a:t>
            </a:r>
            <a:endParaRPr dirty="0"/>
          </a:p>
        </p:txBody>
      </p:sp>
      <p:sp>
        <p:nvSpPr>
          <p:cNvPr id="108" name="Shape 108"/>
          <p:cNvSpPr txBox="1"/>
          <p:nvPr/>
        </p:nvSpPr>
        <p:spPr>
          <a:xfrm>
            <a:off x="1416525" y="1981200"/>
            <a:ext cx="134172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 i="0" u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RDC 34: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Gestão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conjunto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procedimentos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adotados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 o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objetivo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garantir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produtos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estejam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dentro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padrões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exigidos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para que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possam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atingir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propostos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gestão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qualidade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busca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constantemente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através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análise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realizados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resultados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obtidos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oferecer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excelência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produtos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serviços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oferecidos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Tahoma"/>
              <a:buNone/>
            </a:pPr>
            <a:r>
              <a:rPr lang="en-US" sz="28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8350" y="6115050"/>
            <a:ext cx="3930650" cy="39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484525" y="6595925"/>
            <a:ext cx="9813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É importante ressaltar que a qualidade não depende de um indivíduo, mas é o reflexo do trabalho de toda a equipe!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PRINCÍPIOS DE GESTÃO DE QUALIDADE</a:t>
            </a:r>
            <a:r>
              <a:rPr lang="en-US" sz="4000" b="1" i="0" u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sp>
        <p:nvSpPr>
          <p:cNvPr id="108" name="Shape 108"/>
          <p:cNvSpPr txBox="1"/>
          <p:nvPr/>
        </p:nvSpPr>
        <p:spPr>
          <a:xfrm>
            <a:off x="1416525" y="1981200"/>
            <a:ext cx="134172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 i="0" u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947811" y="2938327"/>
            <a:ext cx="6622287" cy="34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pt-BR" sz="28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Foco no cliente;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Liderança;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Envolvimento de pessoas;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Abordagem por processos;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Abordagem sistemática de gestão;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Melhoria contínua;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pt-BR" sz="2800" dirty="0" smtClean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endParaRPr sz="2800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73" y="3140766"/>
            <a:ext cx="8579620" cy="6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8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ATIVIDADES DESENVOLVIDAS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936625" y="3205162"/>
            <a:ext cx="13896976" cy="48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Descrição dos Procedimentos Operacionais Padrão (POP’s);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Treinamento e Qualificação da equipe;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Gestão de Equipamentos: Qualificações de equipamentos, calibração, manutenções preventivas e corretivas;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Padronização e Validação dos Procedimentos realizados;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Controle dos insumos envolvidos no processo (validade e condições de armazenamento);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Registros e Rastreabilidade;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Registrar e avaliar erros e Não Conformidades;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Planejamentos e implementações de ações corretivas e preventivas;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Avaliação do resultado final (indicadores e controles de qualidade).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273462" cy="101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800225" y="4206875"/>
            <a:ext cx="12431713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Gestão da Qualidade na Agência Transfusional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36625" y="323850"/>
            <a:ext cx="113760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ORGANIZAÇÃO 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558937" y="1981200"/>
            <a:ext cx="7034558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Montar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uma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pasta com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os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documentos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devem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ser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latin typeface="Tahoma"/>
                <a:ea typeface="Tahoma"/>
                <a:cs typeface="Tahoma"/>
                <a:sym typeface="Tahoma"/>
              </a:rPr>
              <a:t>apresentados</a:t>
            </a:r>
            <a:r>
              <a:rPr lang="en-US" sz="2800" b="0" i="0" u="none" dirty="0">
                <a:latin typeface="Tahoma"/>
                <a:ea typeface="Tahoma"/>
                <a:cs typeface="Tahoma"/>
                <a:sym typeface="Tahoma"/>
              </a:rPr>
              <a:t> a VISA;</a:t>
            </a:r>
            <a:endParaRPr dirty="0"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801" y="3348109"/>
            <a:ext cx="6565348" cy="498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8136731" y="2938946"/>
            <a:ext cx="748758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Sumário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documentos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146" y="3708536"/>
            <a:ext cx="6056347" cy="62749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1587"/>
            <a:ext cx="16254412" cy="10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936625" y="323850"/>
            <a:ext cx="120967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GESTÃO DA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DIAGNÓSTICO E ELEIÇÃO DAS PRIORIDADES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1605832" y="2073575"/>
            <a:ext cx="63495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0" tIns="75500" rIns="151000" bIns="755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ahoma"/>
              <a:buChar char="➢"/>
            </a:pPr>
            <a:r>
              <a:rPr lang="en-US" sz="2800" b="0" i="0" u="none">
                <a:latin typeface="Tahoma"/>
                <a:ea typeface="Tahoma"/>
                <a:cs typeface="Tahoma"/>
                <a:sym typeface="Tahoma"/>
              </a:rPr>
              <a:t>RDC 34: Roteiro de Inspeção</a:t>
            </a:r>
            <a:r>
              <a:rPr lang="en-US" sz="28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525" y="3143250"/>
            <a:ext cx="6640500" cy="45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8442325" y="3493075"/>
            <a:ext cx="7340400" cy="3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Levar em consideração o nível de criticidade de cada item do roteiro de inspeção;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➢"/>
            </a:pP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Revisar todos os artigos da legislação, pois o roteiro de inspeção não contempla todos os artigos, porém, todos os artigos podem ser cobrados. 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699</Words>
  <Application>Microsoft Office PowerPoint</Application>
  <PresentationFormat>Personalizar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Tahoma</vt:lpstr>
      <vt:lpstr>Calibri</vt:lpstr>
      <vt:lpstr>Noto Sans Symbols</vt:lpstr>
      <vt:lpstr>Wingdings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ses3118304</cp:lastModifiedBy>
  <cp:revision>11</cp:revision>
  <dcterms:modified xsi:type="dcterms:W3CDTF">2019-05-03T18:35:41Z</dcterms:modified>
</cp:coreProperties>
</file>